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92608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A0CBFE"/>
    <a:srgbClr val="0000FF"/>
    <a:srgbClr val="DCFADC"/>
    <a:srgbClr val="D9FDCF"/>
    <a:srgbClr val="CDFCC0"/>
    <a:srgbClr val="B0FB9B"/>
    <a:srgbClr val="90FA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37" autoAdjust="0"/>
    <p:restoredTop sz="88214" autoAdjust="0"/>
  </p:normalViewPr>
  <p:slideViewPr>
    <p:cSldViewPr>
      <p:cViewPr>
        <p:scale>
          <a:sx n="20" d="100"/>
          <a:sy n="20" d="100"/>
        </p:scale>
        <p:origin x="-1326" y="-222"/>
      </p:cViewPr>
      <p:guideLst>
        <p:guide orient="horz" pos="14064"/>
        <p:guide orient="horz" pos="16704"/>
        <p:guide orient="horz" pos="18046"/>
        <p:guide orient="horz" pos="2950"/>
        <p:guide orient="horz" pos="11232"/>
        <p:guide orient="horz" pos="9047"/>
        <p:guide orient="horz" pos="6603"/>
        <p:guide pos="15294"/>
        <p:guide pos="15149"/>
        <p:guide pos="7722"/>
        <p:guide pos="18768"/>
        <p:guide pos="22697"/>
        <p:guide pos="19152"/>
        <p:guide pos="12192"/>
        <p:guide pos="3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8DDF05-6923-4E5B-B004-3B9081902F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685800"/>
            <a:ext cx="42862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3CEDF3-6425-45CE-91EE-798034378D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3A7D1-9EDD-4B69-BD1F-FBE0637AC401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Section titles</a:t>
            </a:r>
            <a:r>
              <a:rPr lang="en-US" baseline="0" smtClean="0"/>
              <a:t> are 60pt and </a:t>
            </a:r>
            <a:r>
              <a:rPr lang="en-US" b="1" baseline="0" smtClean="0"/>
              <a:t>bold</a:t>
            </a:r>
          </a:p>
          <a:p>
            <a:r>
              <a:rPr lang="en-US" b="0" baseline="0" smtClean="0"/>
              <a:t>Yellow box means text probably goes there</a:t>
            </a:r>
          </a:p>
          <a:p>
            <a:r>
              <a:rPr lang="en-US" b="0" baseline="0" smtClean="0"/>
              <a:t>Blue box means pictures probably go there</a:t>
            </a:r>
          </a:p>
          <a:p>
            <a:r>
              <a:rPr lang="en-US" b="0" baseline="0" smtClean="0"/>
              <a:t>Red lines are for spacing – use these as margins</a:t>
            </a:r>
            <a:endParaRPr lang="en-US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9090025"/>
            <a:ext cx="31089600" cy="6272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6581438"/>
            <a:ext cx="25603200" cy="74771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9D2B5-20A9-44F7-A166-A0ABA96FD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D71C9-98EA-46E1-8E52-B0CCC2AEB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60400" y="2600325"/>
            <a:ext cx="7772400" cy="23409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0" y="2600325"/>
            <a:ext cx="23164800" cy="23409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5D2D6-365F-49C1-AC1C-8F8A166F9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FFE1B-B3B7-491D-ADA9-A14ED7280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0" y="18802350"/>
            <a:ext cx="31089600" cy="58118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0" y="12401550"/>
            <a:ext cx="31089600" cy="6400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DD043-28F6-4F8C-89E1-3087B04E5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8455025"/>
            <a:ext cx="15468600" cy="175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64200" y="8455025"/>
            <a:ext cx="15468600" cy="175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1321A-AD08-40C2-8FED-81B460F62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171575"/>
            <a:ext cx="3291840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550025"/>
            <a:ext cx="16160750" cy="2728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9278938"/>
            <a:ext cx="16160750" cy="16859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0" y="6550025"/>
            <a:ext cx="16167100" cy="2728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0" y="9278938"/>
            <a:ext cx="16167100" cy="16859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89574-A659-4841-A476-4F81F30FB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66249-5720-4B0B-A749-336C6C9267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A5130-B287-4AA8-AAE2-B76A319C8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165225"/>
            <a:ext cx="12033250" cy="4957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165225"/>
            <a:ext cx="20447000" cy="24972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122988"/>
            <a:ext cx="12033250" cy="20015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3D681-60F3-443E-95D5-7E130F4C2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0" y="20481925"/>
            <a:ext cx="21945600" cy="2419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0" y="2614613"/>
            <a:ext cx="21945600" cy="17556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0" y="22901275"/>
            <a:ext cx="21945600" cy="3433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DDD3A-2233-4248-BCD6-C7659EA92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600325"/>
            <a:ext cx="3108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1999" tIns="171000" rIns="341999" bIns="171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8455025"/>
            <a:ext cx="31089600" cy="175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1999" tIns="171000" rIns="341999" bIns="171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6660475"/>
            <a:ext cx="76200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1999" tIns="171000" rIns="341999" bIns="171000" numCol="1" anchor="t" anchorCtr="0" compatLnSpc="1">
            <a:prstTxWarp prst="textNoShape">
              <a:avLst/>
            </a:prstTxWarp>
          </a:bodyPr>
          <a:lstStyle>
            <a:lvl1pPr defTabSz="3421063">
              <a:defRPr sz="5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6660475"/>
            <a:ext cx="115824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1999" tIns="171000" rIns="341999" bIns="171000" numCol="1" anchor="t" anchorCtr="0" compatLnSpc="1">
            <a:prstTxWarp prst="textNoShape">
              <a:avLst/>
            </a:prstTxWarp>
          </a:bodyPr>
          <a:lstStyle>
            <a:lvl1pPr algn="ctr" defTabSz="3421063">
              <a:defRPr sz="5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6660475"/>
            <a:ext cx="76200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1999" tIns="171000" rIns="341999" bIns="171000" numCol="1" anchor="t" anchorCtr="0" compatLnSpc="1">
            <a:prstTxWarp prst="textNoShape">
              <a:avLst/>
            </a:prstTxWarp>
          </a:bodyPr>
          <a:lstStyle>
            <a:lvl1pPr algn="r" defTabSz="3421063">
              <a:defRPr sz="5200"/>
            </a:lvl1pPr>
          </a:lstStyle>
          <a:p>
            <a:fld id="{5FF65C24-7A13-43B5-96B6-B45D1A5AE7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1063" rtl="0" fontAlgn="base">
        <a:spcBef>
          <a:spcPct val="0"/>
        </a:spcBef>
        <a:spcAft>
          <a:spcPct val="0"/>
        </a:spcAft>
        <a:defRPr sz="16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21063" rtl="0" fontAlgn="base">
        <a:spcBef>
          <a:spcPct val="0"/>
        </a:spcBef>
        <a:spcAft>
          <a:spcPct val="0"/>
        </a:spcAft>
        <a:defRPr sz="165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defTabSz="3421063" rtl="0" fontAlgn="base">
        <a:spcBef>
          <a:spcPct val="0"/>
        </a:spcBef>
        <a:spcAft>
          <a:spcPct val="0"/>
        </a:spcAft>
        <a:defRPr sz="165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defTabSz="3421063" rtl="0" fontAlgn="base">
        <a:spcBef>
          <a:spcPct val="0"/>
        </a:spcBef>
        <a:spcAft>
          <a:spcPct val="0"/>
        </a:spcAft>
        <a:defRPr sz="165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defTabSz="3421063" rtl="0" fontAlgn="base">
        <a:spcBef>
          <a:spcPct val="0"/>
        </a:spcBef>
        <a:spcAft>
          <a:spcPct val="0"/>
        </a:spcAft>
        <a:defRPr sz="165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defTabSz="3421063" rtl="0" fontAlgn="base">
        <a:spcBef>
          <a:spcPct val="0"/>
        </a:spcBef>
        <a:spcAft>
          <a:spcPct val="0"/>
        </a:spcAft>
        <a:defRPr sz="165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defTabSz="3421063" rtl="0" fontAlgn="base">
        <a:spcBef>
          <a:spcPct val="0"/>
        </a:spcBef>
        <a:spcAft>
          <a:spcPct val="0"/>
        </a:spcAft>
        <a:defRPr sz="165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defTabSz="3421063" rtl="0" fontAlgn="base">
        <a:spcBef>
          <a:spcPct val="0"/>
        </a:spcBef>
        <a:spcAft>
          <a:spcPct val="0"/>
        </a:spcAft>
        <a:defRPr sz="165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defTabSz="3421063" rtl="0" fontAlgn="base">
        <a:spcBef>
          <a:spcPct val="0"/>
        </a:spcBef>
        <a:spcAft>
          <a:spcPct val="0"/>
        </a:spcAft>
        <a:defRPr sz="165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282700" indent="-1282700" algn="l" defTabSz="3421063" rtl="0" fontAlgn="base">
        <a:spcBef>
          <a:spcPct val="20000"/>
        </a:spcBef>
        <a:spcAft>
          <a:spcPct val="0"/>
        </a:spcAft>
        <a:buChar char="•"/>
        <a:defRPr sz="12000">
          <a:solidFill>
            <a:schemeClr val="tx1"/>
          </a:solidFill>
          <a:latin typeface="+mn-lt"/>
          <a:ea typeface="+mn-ea"/>
          <a:cs typeface="+mn-cs"/>
        </a:defRPr>
      </a:lvl1pPr>
      <a:lvl2pPr marL="2779713" indent="-1069975" algn="l" defTabSz="3421063" rtl="0" fontAlgn="base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  <a:ea typeface="+mn-ea"/>
        </a:defRPr>
      </a:lvl2pPr>
      <a:lvl3pPr marL="4275138" indent="-854075" algn="l" defTabSz="3421063" rtl="0" fontAlgn="base">
        <a:spcBef>
          <a:spcPct val="20000"/>
        </a:spcBef>
        <a:spcAft>
          <a:spcPct val="0"/>
        </a:spcAft>
        <a:buChar char="•"/>
        <a:defRPr sz="8900">
          <a:solidFill>
            <a:schemeClr val="tx1"/>
          </a:solidFill>
          <a:latin typeface="+mn-lt"/>
          <a:ea typeface="+mn-ea"/>
        </a:defRPr>
      </a:lvl3pPr>
      <a:lvl4pPr marL="5984875" indent="-855663" algn="l" defTabSz="3421063" rtl="0" fontAlgn="base">
        <a:spcBef>
          <a:spcPct val="20000"/>
        </a:spcBef>
        <a:spcAft>
          <a:spcPct val="0"/>
        </a:spcAft>
        <a:buChar char="–"/>
        <a:defRPr sz="7500">
          <a:solidFill>
            <a:schemeClr val="tx1"/>
          </a:solidFill>
          <a:latin typeface="+mn-lt"/>
          <a:ea typeface="+mn-ea"/>
        </a:defRPr>
      </a:lvl4pPr>
      <a:lvl5pPr marL="7694613" indent="-854075" algn="l" defTabSz="3421063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ea typeface="+mn-ea"/>
        </a:defRPr>
      </a:lvl5pPr>
      <a:lvl6pPr marL="8151813" indent="-854075" algn="l" defTabSz="3421063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ea typeface="+mn-ea"/>
        </a:defRPr>
      </a:lvl6pPr>
      <a:lvl7pPr marL="8609013" indent="-854075" algn="l" defTabSz="3421063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ea typeface="+mn-ea"/>
        </a:defRPr>
      </a:lvl7pPr>
      <a:lvl8pPr marL="9066213" indent="-854075" algn="l" defTabSz="3421063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ea typeface="+mn-ea"/>
        </a:defRPr>
      </a:lvl8pPr>
      <a:lvl9pPr marL="9523413" indent="-854075" algn="l" defTabSz="3421063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13144500" y="4762500"/>
            <a:ext cx="10325100" cy="6172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2294" name="Picture 246" descr="roboclub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91538" y="152400"/>
            <a:ext cx="2617787" cy="3570288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3909000" cy="2057400"/>
          </a:xfrm>
        </p:spPr>
        <p:txBody>
          <a:bodyPr/>
          <a:lstStyle/>
          <a:p>
            <a:r>
              <a:rPr lang="en-US" sz="9000" b="1"/>
              <a:t>Reliability and Robustness in a Low-Cost Robot Colony</a:t>
            </a:r>
            <a:r>
              <a:rPr lang="en-US" sz="15000"/>
              <a:t> </a:t>
            </a:r>
            <a:r>
              <a:rPr lang="en-US" sz="9100" b="1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2296" name="Group 1032"/>
          <p:cNvGraphicFramePr>
            <a:graphicFrameLocks noGrp="1"/>
          </p:cNvGraphicFramePr>
          <p:nvPr/>
        </p:nvGraphicFramePr>
        <p:xfrm>
          <a:off x="642938" y="2293938"/>
          <a:ext cx="33313687" cy="2351088"/>
        </p:xfrm>
        <a:graphic>
          <a:graphicData uri="http://schemas.openxmlformats.org/drawingml/2006/table">
            <a:tbl>
              <a:tblPr/>
              <a:tblGrid>
                <a:gridCol w="4759325"/>
                <a:gridCol w="4757737"/>
                <a:gridCol w="4760913"/>
                <a:gridCol w="4757737"/>
                <a:gridCol w="4759325"/>
                <a:gridCol w="4759325"/>
                <a:gridCol w="4759325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Jaime Bourne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Austin Buchan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Ryan Cahoon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Brian Coltin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Emily Hart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Rich Hong 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James Kong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Abraham Levkoy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Christopher Mar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Evan Mullinix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Bradford Neuman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Nicolas Paris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Benjamin Poole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Justin Scheiner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David Schultz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John Sexton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Kevin Woo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Andrew Yeager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Bradley Yoo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Advisor: George Kantor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10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>
            <a:off x="0" y="4762500"/>
            <a:ext cx="36576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0" y="24115712"/>
            <a:ext cx="36576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38100" y="23507700"/>
            <a:ext cx="36576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4935200" y="4762500"/>
            <a:ext cx="7620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/>
              <a:t>Abstract</a:t>
            </a:r>
          </a:p>
          <a:p>
            <a:pPr algn="ctr"/>
            <a:endParaRPr lang="en-US" sz="3200" b="1" smtClean="0"/>
          </a:p>
          <a:p>
            <a:pPr algn="ctr"/>
            <a:endParaRPr lang="en-US" sz="3200" b="1" smtClean="0"/>
          </a:p>
          <a:p>
            <a:pPr algn="ctr"/>
            <a:endParaRPr lang="en-US" sz="3200" b="1" smtClean="0"/>
          </a:p>
          <a:p>
            <a:pPr algn="ctr"/>
            <a:endParaRPr lang="en-US" sz="3200" b="1" smtClean="0"/>
          </a:p>
          <a:p>
            <a:pPr algn="ctr"/>
            <a:endParaRPr lang="en-US" sz="3200" b="1" smtClean="0"/>
          </a:p>
          <a:p>
            <a:pPr algn="ctr"/>
            <a:endParaRPr lang="en-US" sz="3200" b="1" smtClean="0"/>
          </a:p>
          <a:p>
            <a:pPr algn="ctr"/>
            <a:endParaRPr lang="en-US" sz="3200" b="1" smtClean="0"/>
          </a:p>
          <a:p>
            <a:pPr algn="ctr"/>
            <a:endParaRPr lang="en-US" sz="3200" b="1" smtClean="0"/>
          </a:p>
          <a:p>
            <a:pPr algn="ctr"/>
            <a:endParaRPr lang="en-US" sz="3200" b="1" smtClean="0"/>
          </a:p>
          <a:p>
            <a:pPr algn="ctr"/>
            <a:endParaRPr lang="en-US" sz="3200" b="1"/>
          </a:p>
        </p:txBody>
      </p:sp>
      <p:cxnSp>
        <p:nvCxnSpPr>
          <p:cNvPr id="59" name="Straight Connector 58"/>
          <p:cNvCxnSpPr/>
          <p:nvPr/>
        </p:nvCxnSpPr>
        <p:spPr bwMode="auto">
          <a:xfrm rot="5400000">
            <a:off x="-8649494" y="14096206"/>
            <a:ext cx="18669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3009105" y="14210506"/>
            <a:ext cx="18669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3810794" y="14172406"/>
            <a:ext cx="18669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4097794" y="14134306"/>
            <a:ext cx="18669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14899483" y="14096206"/>
            <a:ext cx="18669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26593006" y="14096206"/>
            <a:ext cx="18669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13144500" y="11315700"/>
            <a:ext cx="10287000" cy="74295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097000" y="12230100"/>
            <a:ext cx="5676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PICTURE GOES HERE</a:t>
            </a:r>
            <a:endParaRPr lang="en-US" sz="8000" b="1"/>
          </a:p>
        </p:txBody>
      </p:sp>
      <p:sp>
        <p:nvSpPr>
          <p:cNvPr id="67" name="Rectangle 66"/>
          <p:cNvSpPr/>
          <p:nvPr/>
        </p:nvSpPr>
        <p:spPr bwMode="auto">
          <a:xfrm>
            <a:off x="13144500" y="19164300"/>
            <a:ext cx="10287000" cy="434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4249400" y="19392900"/>
            <a:ext cx="78867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MOVING WALL PICTURE GOES HERE</a:t>
            </a:r>
            <a:endParaRPr lang="en-US" sz="8000" b="1"/>
          </a:p>
        </p:txBody>
      </p:sp>
      <p:sp>
        <p:nvSpPr>
          <p:cNvPr id="69" name="Rectangle 68"/>
          <p:cNvSpPr/>
          <p:nvPr/>
        </p:nvSpPr>
        <p:spPr bwMode="auto">
          <a:xfrm>
            <a:off x="723900" y="4762500"/>
            <a:ext cx="11620500" cy="94107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8700" y="5105400"/>
            <a:ext cx="7886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MOTORS / ENCODERS</a:t>
            </a:r>
            <a:endParaRPr lang="en-US" sz="8000" b="1"/>
          </a:p>
        </p:txBody>
      </p:sp>
      <p:sp>
        <p:nvSpPr>
          <p:cNvPr id="72" name="Rectangle 71"/>
          <p:cNvSpPr/>
          <p:nvPr/>
        </p:nvSpPr>
        <p:spPr bwMode="auto">
          <a:xfrm>
            <a:off x="7315200" y="7505700"/>
            <a:ext cx="4876800" cy="64388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05700" y="89154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GRAPH GOES HERE</a:t>
            </a:r>
            <a:endParaRPr lang="en-US" sz="8000" b="1"/>
          </a:p>
        </p:txBody>
      </p:sp>
      <p:sp>
        <p:nvSpPr>
          <p:cNvPr id="74" name="Rectangle 73"/>
          <p:cNvSpPr/>
          <p:nvPr/>
        </p:nvSpPr>
        <p:spPr bwMode="auto">
          <a:xfrm>
            <a:off x="685800" y="14516100"/>
            <a:ext cx="11658600" cy="8991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52500" y="15049500"/>
            <a:ext cx="952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RANGEFINDERS</a:t>
            </a:r>
            <a:endParaRPr lang="en-US" sz="8000" b="1"/>
          </a:p>
        </p:txBody>
      </p:sp>
      <p:sp>
        <p:nvSpPr>
          <p:cNvPr id="76" name="Rectangle 75"/>
          <p:cNvSpPr/>
          <p:nvPr/>
        </p:nvSpPr>
        <p:spPr bwMode="auto">
          <a:xfrm>
            <a:off x="7353300" y="19088100"/>
            <a:ext cx="4876800" cy="41528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543800" y="193167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GRAPH GOES HERE</a:t>
            </a:r>
            <a:endParaRPr lang="en-US" sz="8000" b="1"/>
          </a:p>
        </p:txBody>
      </p:sp>
      <p:sp>
        <p:nvSpPr>
          <p:cNvPr id="78" name="Rectangle 77"/>
          <p:cNvSpPr/>
          <p:nvPr/>
        </p:nvSpPr>
        <p:spPr bwMode="auto">
          <a:xfrm>
            <a:off x="24231600" y="4762500"/>
            <a:ext cx="11772900" cy="18745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4650700" y="4876800"/>
            <a:ext cx="110490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MOAR STUFF GOES IN THIS AREA.</a:t>
            </a:r>
            <a:endParaRPr lang="en-US" sz="8000" b="1" smtClean="0"/>
          </a:p>
          <a:p>
            <a:r>
              <a:rPr lang="en-US" sz="8000" b="1" smtClean="0"/>
              <a:t>PROBABLY SOMETHING RELATED TO BOM…MAYBE A GRAPH OR TWO</a:t>
            </a:r>
            <a:endParaRPr lang="en-US" sz="8000" b="1"/>
          </a:p>
        </p:txBody>
      </p:sp>
      <p:sp>
        <p:nvSpPr>
          <p:cNvPr id="80" name="Rectangle 79"/>
          <p:cNvSpPr/>
          <p:nvPr/>
        </p:nvSpPr>
        <p:spPr bwMode="auto">
          <a:xfrm>
            <a:off x="24574500" y="17487900"/>
            <a:ext cx="10896600" cy="56007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5107900" y="18821400"/>
            <a:ext cx="982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COOL DIAGRAM DETAILING WHOLE SYSTEM</a:t>
            </a:r>
            <a:endParaRPr lang="en-US" sz="8000" b="1"/>
          </a:p>
        </p:txBody>
      </p:sp>
      <p:sp>
        <p:nvSpPr>
          <p:cNvPr id="87" name="Rectangle 86"/>
          <p:cNvSpPr/>
          <p:nvPr/>
        </p:nvSpPr>
        <p:spPr bwMode="auto">
          <a:xfrm>
            <a:off x="685800" y="24117300"/>
            <a:ext cx="11658600" cy="43815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4193500" y="24117300"/>
            <a:ext cx="11811000" cy="43815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3144500" y="24117300"/>
            <a:ext cx="10287000" cy="43815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-7734300" y="0"/>
            <a:ext cx="6972300" cy="8991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-7124700" y="1447800"/>
            <a:ext cx="5715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COOL INFO ABOUT THE ROBURTS</a:t>
            </a:r>
            <a:endParaRPr lang="en-US" sz="8000" b="1"/>
          </a:p>
        </p:txBody>
      </p:sp>
      <p:sp>
        <p:nvSpPr>
          <p:cNvPr id="92" name="TextBox 91"/>
          <p:cNvSpPr txBox="1"/>
          <p:nvPr/>
        </p:nvSpPr>
        <p:spPr>
          <a:xfrm>
            <a:off x="1371600" y="24231600"/>
            <a:ext cx="11087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SIMULATOR</a:t>
            </a:r>
            <a:endParaRPr lang="en-US" sz="8000" b="1"/>
          </a:p>
        </p:txBody>
      </p:sp>
      <p:sp>
        <p:nvSpPr>
          <p:cNvPr id="93" name="TextBox 92"/>
          <p:cNvSpPr txBox="1"/>
          <p:nvPr/>
        </p:nvSpPr>
        <p:spPr>
          <a:xfrm>
            <a:off x="13449300" y="25184100"/>
            <a:ext cx="7886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MAPPING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5488900" y="25222200"/>
            <a:ext cx="7962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/>
              <a:t>ACK ACKS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130</Words>
  <Application>Microsoft PowerPoint</Application>
  <PresentationFormat>Custom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Reliability and Robustness in a Low-Cost Robot Colony  </vt:lpstr>
    </vt:vector>
  </TitlesOfParts>
  <Company>Gregory Tress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Colony MoM Poster 2007</dc:title>
  <dc:creator>Robotics Club - Colony Project</dc:creator>
  <cp:lastModifiedBy>Roboclub</cp:lastModifiedBy>
  <cp:revision>249</cp:revision>
  <dcterms:created xsi:type="dcterms:W3CDTF">2006-05-02T23:42:30Z</dcterms:created>
  <dcterms:modified xsi:type="dcterms:W3CDTF">2009-05-02T19:36:10Z</dcterms:modified>
</cp:coreProperties>
</file>